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339" r:id="rId2"/>
    <p:sldId id="317" r:id="rId3"/>
    <p:sldId id="332" r:id="rId4"/>
    <p:sldId id="351" r:id="rId5"/>
    <p:sldId id="352" r:id="rId6"/>
    <p:sldId id="353" r:id="rId7"/>
    <p:sldId id="334" r:id="rId8"/>
    <p:sldId id="340" r:id="rId9"/>
    <p:sldId id="35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</p:sldIdLst>
  <p:sldSz cx="10080625" cy="7559675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6600"/>
    <a:srgbClr val="33CC33"/>
    <a:srgbClr val="B7E67E"/>
    <a:srgbClr val="6699FF"/>
    <a:srgbClr val="00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712" y="-92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19793243-8864-410F-B89A-6DFDFD43B4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836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780143D3-B403-48A7-A921-8C28E65A8FBC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9FAEA87C-B332-4159-8283-F36B5126CFD7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11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38FAD3C1-9CDE-4D21-A7E6-897AF1E25CB3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12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21F571B4-2174-43B5-839B-67CA6EAB6446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13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111F8070-CAE3-473D-BD72-EEF6A304719B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14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29593D3C-8A28-416B-8E40-5C5E186A49F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15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13A3C7B-C790-4BE8-8EF6-06FE11157DB7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16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5D9DDD48-3911-40FB-8565-F7606E2C0DA2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17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4EDAC97B-A48D-457C-8691-90994B7CD4BF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18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3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4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5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6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7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354135AC-2FD6-4EB0-8076-A2551D433EAB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9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945CD69A-82D9-46DD-9274-E8EB91385634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10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4EFF9-5EEE-4A31-A650-76BE07A7FF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0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D7C8F-BAD8-49F3-BD72-5AE2433510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89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64547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128BA2-AEE5-4E70-AE7E-C69AD22971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09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8EED0-7071-4DED-B277-8686E6EBF2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05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780424-5591-4D0F-81E6-54F2B33420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9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38E7C1-AA04-4A7B-82BA-6C467CC6AC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62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38BF64-F5E0-41AB-A6E6-C12B0B345A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05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01348-CBE6-4CD4-BE71-6901C43DA8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49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CA924-CBF5-43C8-9BCC-F1972430CF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13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F333DD-FFB4-4F30-95EB-4ECC337E24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74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BEE3B-6E2F-4881-B9E0-9EA2D00518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9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48DC0-41B7-4199-A741-6DA49FA6DB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8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</a:tabLst>
              <a:defRPr sz="14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0BFF82BC-10A6-40A0-AEF0-4DF98D9E5C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twitter.com/klmug" TargetMode="External"/><Relationship Id="rId5" Type="http://schemas.openxmlformats.org/officeDocument/2006/relationships/hyperlink" Target="http://fb.com/groups/klmug" TargetMode="External"/><Relationship Id="rId4" Type="http://schemas.openxmlformats.org/officeDocument/2006/relationships/hyperlink" Target="http://nosqlasia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ongodb.com/partners/servic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news.cnet.com/8301-1001_3-57451537-92/open-source-powers-big-data-index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://www.10gen.com/presentations/mongonyc-2011/how-mtv-networks-leverages-mongodb-for-cm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506411" y="323404"/>
            <a:ext cx="9142413" cy="7128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13500" b="1" dirty="0" smtClean="0">
                <a:solidFill>
                  <a:srgbClr val="808080"/>
                </a:solidFill>
              </a:rPr>
              <a:t>KL</a:t>
            </a:r>
            <a:r>
              <a:rPr lang="en-US" sz="13500" b="1" dirty="0" smtClean="0">
                <a:solidFill>
                  <a:srgbClr val="996600"/>
                </a:solidFill>
              </a:rPr>
              <a:t>MUG</a:t>
            </a:r>
            <a:r>
              <a:rPr lang="en-US" sz="13500" b="1" dirty="0" smtClean="0">
                <a:solidFill>
                  <a:srgbClr val="808080"/>
                </a:solidFill>
              </a:rPr>
              <a:t>14</a:t>
            </a:r>
          </a:p>
          <a:p>
            <a:pPr algn="ctr" eaLnBrk="1">
              <a:defRPr/>
            </a:pPr>
            <a:r>
              <a:rPr lang="en-US" sz="3000" b="1" dirty="0" smtClean="0">
                <a:solidFill>
                  <a:srgbClr val="808080"/>
                </a:solidFill>
              </a:rPr>
              <a:t>-- MongoDB-TV &amp; Document eCommerce --</a:t>
            </a: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</p:txBody>
      </p:sp>
      <p:pic>
        <p:nvPicPr>
          <p:cNvPr id="32772" name="Picture 5" descr="mongo-bad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92" y="3419797"/>
            <a:ext cx="345638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2200" y="3620416"/>
            <a:ext cx="5472608" cy="318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Website: 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hlinkClick r:id="rId4"/>
              </a:rPr>
              <a:t>http://nosqlasia.org</a:t>
            </a:r>
            <a:endParaRPr lang="en-US" sz="24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2400" dirty="0" smtClean="0"/>
          </a:p>
          <a:p>
            <a:r>
              <a:rPr lang="en-US" sz="2400" dirty="0" smtClean="0"/>
              <a:t>FB: </a:t>
            </a:r>
            <a:r>
              <a:rPr lang="en-US" sz="2400" b="1" dirty="0" smtClean="0">
                <a:hlinkClick r:id="rId5"/>
              </a:rPr>
              <a:t>http://fb.com/groups/klmug</a:t>
            </a:r>
            <a:endParaRPr lang="en-US" sz="2400" b="1" dirty="0" smtClean="0"/>
          </a:p>
          <a:p>
            <a:endParaRPr lang="en-US" sz="2400" dirty="0" smtClean="0"/>
          </a:p>
          <a:p>
            <a:r>
              <a:rPr lang="en-US" sz="2400" dirty="0" smtClean="0"/>
              <a:t>Twitter Handle: </a:t>
            </a:r>
            <a:r>
              <a:rPr lang="en-US" sz="2400" b="1" dirty="0" smtClean="0">
                <a:hlinkClick r:id="rId6"/>
              </a:rPr>
              <a:t>@</a:t>
            </a:r>
            <a:r>
              <a:rPr lang="en-US" sz="2400" b="1" dirty="0" err="1" smtClean="0">
                <a:hlinkClick r:id="rId6"/>
              </a:rPr>
              <a:t>klmug</a:t>
            </a:r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dirty="0" smtClean="0"/>
              <a:t>--------------------------------------------------</a:t>
            </a:r>
          </a:p>
          <a:p>
            <a:endParaRPr lang="en-US" sz="2400" b="1" dirty="0">
              <a:solidFill>
                <a:srgbClr val="996600"/>
              </a:solidFill>
            </a:endParaRPr>
          </a:p>
          <a:p>
            <a:r>
              <a:rPr lang="en-US" sz="2400" b="1" dirty="0" smtClean="0"/>
              <a:t>GitHub: </a:t>
            </a:r>
            <a:r>
              <a:rPr lang="en-MY" sz="2400" b="1" dirty="0" smtClean="0">
                <a:solidFill>
                  <a:srgbClr val="996600"/>
                </a:solidFill>
              </a:rPr>
              <a:t>github.com/r1dotmy/</a:t>
            </a:r>
            <a:r>
              <a:rPr lang="en-MY" sz="2400" b="1" dirty="0" err="1" smtClean="0">
                <a:solidFill>
                  <a:srgbClr val="996600"/>
                </a:solidFill>
              </a:rPr>
              <a:t>klmugs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7308481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700" y="-95250"/>
            <a:ext cx="11430000" cy="7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-2305050" y="6227763"/>
            <a:ext cx="15049500" cy="1368425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370638"/>
            <a:ext cx="10080625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smtClean="0">
                <a:solidFill>
                  <a:schemeClr val="bg1"/>
                </a:solidFill>
              </a:rPr>
              <a:t>EXCELLENT GEOLOCATION SUPPORT</a:t>
            </a:r>
          </a:p>
          <a:p>
            <a:pPr algn="ctr" eaLnBrk="1">
              <a:defRPr/>
            </a:pPr>
            <a:r>
              <a:rPr lang="en-US" smtClean="0">
                <a:solidFill>
                  <a:schemeClr val="bg1"/>
                </a:solidFill>
              </a:rPr>
              <a:t>Have you ever heard of Foursquare …?</a:t>
            </a:r>
          </a:p>
          <a:p>
            <a:pPr algn="ctr" eaLnBrk="1">
              <a:defRPr/>
            </a:pPr>
            <a:endParaRPr lang="en-US" sz="18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18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-2305050" y="-541338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9850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smtClean="0">
                <a:solidFill>
                  <a:schemeClr val="bg1"/>
                </a:solidFill>
              </a:rPr>
              <a:t>REPLICA-SETS AND SHARDING</a:t>
            </a:r>
          </a:p>
          <a:p>
            <a:pPr algn="ctr" eaLnBrk="1">
              <a:defRPr/>
            </a:pPr>
            <a:endParaRPr lang="en-US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smtClean="0">
              <a:solidFill>
                <a:schemeClr val="bg1"/>
              </a:solidFill>
            </a:endParaRPr>
          </a:p>
        </p:txBody>
      </p:sp>
      <p:pic>
        <p:nvPicPr>
          <p:cNvPr id="17412" name="Picture 4" descr="replica-sets-and-shar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1547813"/>
            <a:ext cx="9793287" cy="528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6125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3963" y="-762000"/>
            <a:ext cx="11449051" cy="907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-2305050" y="6227763"/>
            <a:ext cx="15049500" cy="1368425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370638"/>
            <a:ext cx="10080625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smtClean="0">
                <a:solidFill>
                  <a:schemeClr val="bg1"/>
                </a:solidFill>
              </a:rPr>
              <a:t>IT’S LIGHTENING FAST !!!</a:t>
            </a:r>
          </a:p>
          <a:p>
            <a:pPr algn="ctr" eaLnBrk="1">
              <a:defRPr/>
            </a:pPr>
            <a:r>
              <a:rPr lang="en-US" smtClean="0">
                <a:solidFill>
                  <a:schemeClr val="bg1"/>
                </a:solidFill>
              </a:rPr>
              <a:t>Some say 6,000 times faster than MySQL – http://lauli.ma/geo1</a:t>
            </a:r>
          </a:p>
          <a:p>
            <a:pPr algn="ctr" eaLnBrk="1">
              <a:defRPr/>
            </a:pPr>
            <a:endParaRPr lang="en-US" sz="18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016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-2305050" y="-541338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9850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smtClean="0">
                <a:solidFill>
                  <a:schemeClr val="bg1"/>
                </a:solidFill>
              </a:rPr>
              <a:t>GRIDFS – MEDIA STORAGE &amp; SERVING</a:t>
            </a:r>
          </a:p>
          <a:p>
            <a:pPr algn="ctr" eaLnBrk="1">
              <a:defRPr/>
            </a:pPr>
            <a:endParaRPr lang="en-US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smtClean="0">
              <a:solidFill>
                <a:schemeClr val="bg1"/>
              </a:solidFill>
            </a:endParaRPr>
          </a:p>
        </p:txBody>
      </p:sp>
      <p:pic>
        <p:nvPicPr>
          <p:cNvPr id="19460" name="Picture 6" descr="gridfs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116013"/>
            <a:ext cx="9720263" cy="620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2321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5" y="-1365250"/>
            <a:ext cx="10728325" cy="766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-2305050" y="6227763"/>
            <a:ext cx="15049500" cy="1368425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370638"/>
            <a:ext cx="10080625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smtClean="0">
                <a:solidFill>
                  <a:schemeClr val="bg1"/>
                </a:solidFill>
              </a:rPr>
              <a:t>NO LANGUAGE BARRIERS</a:t>
            </a:r>
          </a:p>
          <a:p>
            <a:pPr algn="ctr" eaLnBrk="1">
              <a:defRPr/>
            </a:pPr>
            <a:r>
              <a:rPr lang="en-US" smtClean="0">
                <a:solidFill>
                  <a:schemeClr val="bg1"/>
                </a:solidFill>
              </a:rPr>
              <a:t>( ALSO KEEPS ALL LOGIC IN ONE PLACE )</a:t>
            </a:r>
          </a:p>
          <a:p>
            <a:pPr algn="ctr" eaLnBrk="1">
              <a:defRPr/>
            </a:pPr>
            <a:endParaRPr lang="en-US" sz="18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737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-2305050" y="-541338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9850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smtClean="0">
                <a:solidFill>
                  <a:schemeClr val="bg1"/>
                </a:solidFill>
              </a:rPr>
              <a:t>PERFORMANCE - VS - FUNCTIONALITY</a:t>
            </a:r>
          </a:p>
          <a:p>
            <a:pPr algn="ctr" eaLnBrk="1">
              <a:defRPr/>
            </a:pPr>
            <a:endParaRPr lang="en-US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smtClean="0">
              <a:solidFill>
                <a:schemeClr val="bg1"/>
              </a:solidFill>
            </a:endParaRPr>
          </a:p>
        </p:txBody>
      </p:sp>
      <p:pic>
        <p:nvPicPr>
          <p:cNvPr id="21508" name="Picture 5" descr="performance-vs-functionality-par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800" y="582613"/>
            <a:ext cx="10848975" cy="658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6747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-2305050" y="-541338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9850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smtClean="0">
                <a:solidFill>
                  <a:schemeClr val="bg1"/>
                </a:solidFill>
              </a:rPr>
              <a:t>PERFORMANCE - VS - FUNCTIONALITY</a:t>
            </a:r>
          </a:p>
          <a:p>
            <a:pPr algn="ctr" eaLnBrk="1">
              <a:defRPr/>
            </a:pPr>
            <a:endParaRPr lang="en-US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smtClean="0">
              <a:solidFill>
                <a:schemeClr val="bg1"/>
              </a:solidFill>
            </a:endParaRPr>
          </a:p>
        </p:txBody>
      </p:sp>
      <p:pic>
        <p:nvPicPr>
          <p:cNvPr id="22532" name="Picture 6" descr="performance-vs-functionality-par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800" y="582613"/>
            <a:ext cx="10848975" cy="658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1414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-2305050" y="-541338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9850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smtClean="0">
                <a:solidFill>
                  <a:schemeClr val="bg1"/>
                </a:solidFill>
              </a:rPr>
              <a:t>PERFORMANCE - VS - FUNCTIONALITY</a:t>
            </a:r>
          </a:p>
          <a:p>
            <a:pPr algn="ctr" eaLnBrk="1">
              <a:defRPr/>
            </a:pPr>
            <a:endParaRPr lang="en-US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smtClean="0">
              <a:solidFill>
                <a:schemeClr val="bg1"/>
              </a:solidFill>
            </a:endParaRPr>
          </a:p>
        </p:txBody>
      </p:sp>
      <p:pic>
        <p:nvPicPr>
          <p:cNvPr id="23556" name="Picture 5" descr="performance-vs-functionality-part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800" y="582613"/>
            <a:ext cx="10848975" cy="658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98349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13300" y="-36513"/>
            <a:ext cx="18062575" cy="7559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-2305050" y="6227763"/>
            <a:ext cx="15049500" cy="1368425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370638"/>
            <a:ext cx="10080625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smtClean="0">
                <a:solidFill>
                  <a:schemeClr val="bg1"/>
                </a:solidFill>
              </a:rPr>
              <a:t>THERE IS NO SPOON !!!</a:t>
            </a:r>
          </a:p>
          <a:p>
            <a:pPr algn="ctr" eaLnBrk="1">
              <a:defRPr/>
            </a:pPr>
            <a:r>
              <a:rPr lang="en-US" smtClean="0">
                <a:solidFill>
                  <a:schemeClr val="bg1"/>
                </a:solidFill>
              </a:rPr>
              <a:t>( OR NEED TO LEAVE YOUR APP )</a:t>
            </a:r>
          </a:p>
          <a:p>
            <a:pPr algn="ctr" eaLnBrk="1">
              <a:defRPr/>
            </a:pPr>
            <a:endParaRPr lang="en-US" sz="18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5722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503238" y="107429"/>
            <a:ext cx="9070975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4500" b="1" u="sng" dirty="0" smtClean="0">
                <a:solidFill>
                  <a:srgbClr val="808080"/>
                </a:solidFill>
              </a:rPr>
              <a:t>REMINDERS</a:t>
            </a:r>
            <a:endParaRPr lang="en-US" sz="3200" b="1" u="sng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3200" b="1" dirty="0" smtClean="0">
                <a:solidFill>
                  <a:srgbClr val="808080"/>
                </a:solidFill>
              </a:rPr>
              <a:t>20 / 30 - Minute Presentations</a:t>
            </a:r>
            <a:br>
              <a:rPr lang="en-US" sz="3200" b="1" dirty="0" smtClean="0">
                <a:solidFill>
                  <a:srgbClr val="808080"/>
                </a:solidFill>
              </a:rPr>
            </a:br>
            <a:r>
              <a:rPr lang="en-US" sz="3200" dirty="0" smtClean="0">
                <a:solidFill>
                  <a:srgbClr val="808080"/>
                </a:solidFill>
              </a:rPr>
              <a:t>(use cases or technical demonstrations)</a:t>
            </a: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3200" b="1" dirty="0" smtClean="0">
                <a:solidFill>
                  <a:srgbClr val="808080"/>
                </a:solidFill>
              </a:rPr>
              <a:t>5 / 10 - Minute Lightening Talks</a:t>
            </a:r>
          </a:p>
          <a:p>
            <a:pPr algn="ctr" eaLnBrk="1">
              <a:defRPr/>
            </a:pPr>
            <a:r>
              <a:rPr lang="en-US" sz="3200" dirty="0" smtClean="0">
                <a:solidFill>
                  <a:srgbClr val="808080"/>
                </a:solidFill>
              </a:rPr>
              <a:t>(knowledge share / shout-out)</a:t>
            </a: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7500" b="1" dirty="0" smtClean="0">
                <a:solidFill>
                  <a:srgbClr val="996600"/>
                </a:solidFill>
              </a:rPr>
              <a:t>BIG</a:t>
            </a:r>
            <a:r>
              <a:rPr lang="en-US" sz="3200" b="1" dirty="0" smtClean="0">
                <a:solidFill>
                  <a:srgbClr val="808080"/>
                </a:solidFill>
              </a:rPr>
              <a:t> emphasis on </a:t>
            </a:r>
            <a:r>
              <a:rPr lang="en-US" sz="4000" b="1" dirty="0" smtClean="0">
                <a:solidFill>
                  <a:srgbClr val="996600"/>
                </a:solidFill>
              </a:rPr>
              <a:t>Q&amp;A</a:t>
            </a:r>
          </a:p>
          <a:p>
            <a:pPr algn="ctr" eaLnBrk="1">
              <a:defRPr/>
            </a:pPr>
            <a:endParaRPr lang="en-US" sz="4000" dirty="0" smtClean="0">
              <a:solidFill>
                <a:srgbClr val="996600"/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-72256" y="6516141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768" y="6786548"/>
            <a:ext cx="9721080" cy="521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</a:rPr>
              <a:t>MongoDB now valued at US$1.2 Billion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7784" y="251445"/>
            <a:ext cx="955038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Over 100 New Service Partners </a:t>
            </a:r>
            <a:r>
              <a:rPr lang="en-US" sz="2400" b="1" dirty="0" smtClean="0"/>
              <a:t>(2 from Malaysia</a:t>
            </a:r>
            <a:r>
              <a:rPr lang="en-US" sz="2400" b="1" dirty="0" smtClean="0"/>
              <a:t>)</a:t>
            </a:r>
          </a:p>
          <a:p>
            <a:pPr algn="ctr"/>
            <a:r>
              <a:rPr lang="en-US" sz="2400" b="1" dirty="0" smtClean="0">
                <a:hlinkClick r:id="rId3"/>
              </a:rPr>
              <a:t>http://mongodb.com/partners/services</a:t>
            </a:r>
            <a:endParaRPr lang="en-US" sz="2400" b="1" dirty="0" smtClean="0"/>
          </a:p>
          <a:p>
            <a:pPr algn="ctr"/>
            <a:endParaRPr lang="en-US" sz="2400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84" y="1331565"/>
            <a:ext cx="9550380" cy="4769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5704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WIN 7\Desktop\robo-mon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9214" y="-1188715"/>
            <a:ext cx="12148198" cy="814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-72256" y="6516141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768" y="6786548"/>
            <a:ext cx="9721080" cy="521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</a:rPr>
              <a:t>New Version of </a:t>
            </a:r>
            <a:r>
              <a:rPr lang="en-US" sz="3000" b="1" dirty="0" err="1" smtClean="0">
                <a:solidFill>
                  <a:schemeClr val="bg1"/>
                </a:solidFill>
              </a:rPr>
              <a:t>RoboMongo</a:t>
            </a:r>
            <a:endParaRPr lang="en-US" sz="3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8753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565" y="-756667"/>
            <a:ext cx="10768501" cy="8065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-72256" y="6516141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768" y="6786548"/>
            <a:ext cx="9721080" cy="521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</a:rPr>
              <a:t>END OF THE LINE …?</a:t>
            </a:r>
          </a:p>
        </p:txBody>
      </p:sp>
    </p:spTree>
    <p:extLst>
      <p:ext uri="{BB962C8B-B14F-4D97-AF65-F5344CB8AC3E}">
        <p14:creationId xmlns:p14="http://schemas.microsoft.com/office/powerpoint/2010/main" val="16243200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-72256" y="6516141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768" y="6786548"/>
            <a:ext cx="9721080" cy="521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</a:rPr>
              <a:t>What would be best from the community …?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36" y="539477"/>
            <a:ext cx="7358784" cy="5515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9185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" y="-36587"/>
            <a:ext cx="6957039" cy="6957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38" y="-137337"/>
            <a:ext cx="6192802" cy="696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-72256" y="6588149"/>
            <a:ext cx="10152881" cy="1224136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68" y="6732165"/>
            <a:ext cx="4608512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</a:rPr>
              <a:t>MongoDB-TV and NodeJS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With Matias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mcascallares</a:t>
            </a:r>
            <a:endParaRPr lang="en-MY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56336" y="6732165"/>
            <a:ext cx="4608512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</a:rPr>
              <a:t>Document eCommerce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With Tristan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parasquid</a:t>
            </a:r>
            <a:endParaRPr lang="en-MY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0218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503238" y="107429"/>
            <a:ext cx="9070975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3200" b="1" dirty="0" smtClean="0">
                <a:solidFill>
                  <a:srgbClr val="808080"/>
                </a:solidFill>
              </a:rPr>
              <a:t>DO WE HAVE ANY FIRST TIMERS …?</a:t>
            </a: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1800" b="1" dirty="0" smtClean="0">
                <a:solidFill>
                  <a:srgbClr val="808080"/>
                </a:solidFill>
              </a:rPr>
              <a:t>( break in case of emergency )</a:t>
            </a:r>
            <a:endParaRPr lang="en-US" sz="18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4000" dirty="0" smtClean="0">
              <a:solidFill>
                <a:srgbClr val="99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610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-2305050" y="-541338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9850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smtClean="0">
                <a:solidFill>
                  <a:schemeClr val="bg1"/>
                </a:solidFill>
              </a:rPr>
              <a:t>DATA AT THE APPLICATION LEVEL</a:t>
            </a:r>
          </a:p>
          <a:p>
            <a:pPr algn="ctr" eaLnBrk="1">
              <a:defRPr/>
            </a:pPr>
            <a:endParaRPr lang="en-US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smtClean="0">
              <a:solidFill>
                <a:schemeClr val="bg1"/>
              </a:solidFill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1217613"/>
            <a:ext cx="10080625" cy="690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MY"/>
              <a:t>“In 2012, NoSQL document stores like MongoDB received more than 70 percent of total </a:t>
            </a:r>
          </a:p>
          <a:p>
            <a:pPr algn="ctr"/>
            <a:r>
              <a:rPr lang="en-MY"/>
              <a:t>big-data tool demand. MongoDB from 10gen remains the top performer in this group.”</a:t>
            </a:r>
          </a:p>
          <a:p>
            <a:pPr algn="ctr"/>
            <a:endParaRPr lang="en-US"/>
          </a:p>
          <a:p>
            <a:pPr algn="ctr"/>
            <a:r>
              <a:rPr lang="en-US"/>
              <a:t>-- </a:t>
            </a:r>
            <a:r>
              <a:rPr lang="en-US">
                <a:hlinkClick r:id="rId3"/>
              </a:rPr>
              <a:t>CNET</a:t>
            </a:r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 b="1" u="sng"/>
              <a:t>MongoDB Clients:</a:t>
            </a:r>
          </a:p>
          <a:p>
            <a:pPr algn="ctr"/>
            <a:endParaRPr lang="en-US" b="1" u="sng"/>
          </a:p>
          <a:p>
            <a:pPr algn="ctr"/>
            <a:endParaRPr lang="en-US" b="1" u="sng"/>
          </a:p>
          <a:p>
            <a:pPr algn="ctr"/>
            <a:endParaRPr lang="en-US" b="1" u="sng"/>
          </a:p>
          <a:p>
            <a:pPr algn="ctr"/>
            <a:endParaRPr lang="en-US" b="1" u="sng"/>
          </a:p>
          <a:p>
            <a:pPr algn="ctr"/>
            <a:endParaRPr lang="en-US" b="1" u="sng"/>
          </a:p>
          <a:p>
            <a:pPr algn="ctr"/>
            <a:endParaRPr lang="en-US" b="1" u="sng"/>
          </a:p>
          <a:p>
            <a:pPr algn="ctr"/>
            <a:endParaRPr lang="en-US" b="1" u="sng"/>
          </a:p>
          <a:p>
            <a:pPr algn="ctr"/>
            <a:endParaRPr lang="en-US" b="1" u="sng"/>
          </a:p>
          <a:p>
            <a:pPr algn="ctr"/>
            <a:endParaRPr lang="en-US" b="1" u="sng"/>
          </a:p>
          <a:p>
            <a:pPr algn="ctr"/>
            <a:r>
              <a:rPr lang="en-US" sz="1200"/>
              <a:t>How MTV use mongoDB as a CMS - </a:t>
            </a:r>
            <a:r>
              <a:rPr lang="en-US" sz="1200" u="sng">
                <a:hlinkClick r:id="rId4"/>
              </a:rPr>
              <a:t>http://www.10gen.com/presentations/mongonyc-2011/how-mtv-networks-leverages-mongodb-for-cms</a:t>
            </a:r>
            <a:endParaRPr lang="en-US" sz="1200" u="sng"/>
          </a:p>
          <a:p>
            <a:pPr algn="ctr"/>
            <a:endParaRPr lang="en-US" u="sng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13317" name="Line 11"/>
          <p:cNvSpPr>
            <a:spLocks noChangeShapeType="1"/>
          </p:cNvSpPr>
          <p:nvPr/>
        </p:nvSpPr>
        <p:spPr bwMode="auto">
          <a:xfrm>
            <a:off x="360363" y="4213225"/>
            <a:ext cx="9361487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sysDot"/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MY"/>
          </a:p>
        </p:txBody>
      </p:sp>
      <p:sp>
        <p:nvSpPr>
          <p:cNvPr id="13318" name="Line 12"/>
          <p:cNvSpPr>
            <a:spLocks noChangeShapeType="1"/>
          </p:cNvSpPr>
          <p:nvPr/>
        </p:nvSpPr>
        <p:spPr bwMode="auto">
          <a:xfrm>
            <a:off x="360363" y="4284663"/>
            <a:ext cx="9361487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sysDot"/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MY"/>
          </a:p>
        </p:txBody>
      </p:sp>
      <p:pic>
        <p:nvPicPr>
          <p:cNvPr id="13319" name="Picture 13" descr="banner_mongo-db-huge-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63" y="2051050"/>
            <a:ext cx="59055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14" descr="644px-MTV_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4903788"/>
            <a:ext cx="238918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15" descr="Foursquare-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525" y="5291138"/>
            <a:ext cx="3417888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2" name="Picture 16" descr="29792_disney-logo13291805824f39afa6c787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4859338"/>
            <a:ext cx="2644775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49140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5F5F5F"/>
      </a:dk1>
      <a:lt1>
        <a:srgbClr val="FFFFFF"/>
      </a:lt1>
      <a:dk2>
        <a:srgbClr val="5F5F5F"/>
      </a:dk2>
      <a:lt2>
        <a:srgbClr val="DDDDDD"/>
      </a:lt2>
      <a:accent1>
        <a:srgbClr val="FFFFCC"/>
      </a:accent1>
      <a:accent2>
        <a:srgbClr val="143C8C"/>
      </a:accent2>
      <a:accent3>
        <a:srgbClr val="FFFFFF"/>
      </a:accent3>
      <a:accent4>
        <a:srgbClr val="505050"/>
      </a:accent4>
      <a:accent5>
        <a:srgbClr val="FFFFE2"/>
      </a:accent5>
      <a:accent6>
        <a:srgbClr val="143C8C"/>
      </a:accent6>
      <a:hlink>
        <a:srgbClr val="996600"/>
      </a:hlink>
      <a:folHlink>
        <a:srgbClr val="143C8C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8">
        <a:dk1>
          <a:srgbClr val="5F5F5F"/>
        </a:dk1>
        <a:lt1>
          <a:srgbClr val="FFFFFF"/>
        </a:lt1>
        <a:dk2>
          <a:srgbClr val="5F5F5F"/>
        </a:dk2>
        <a:lt2>
          <a:srgbClr val="DDDDDD"/>
        </a:lt2>
        <a:accent1>
          <a:srgbClr val="FFFFCC"/>
        </a:accent1>
        <a:accent2>
          <a:srgbClr val="6699FF"/>
        </a:accent2>
        <a:accent3>
          <a:srgbClr val="FFFFFF"/>
        </a:accent3>
        <a:accent4>
          <a:srgbClr val="505050"/>
        </a:accent4>
        <a:accent5>
          <a:srgbClr val="FFFFE2"/>
        </a:accent5>
        <a:accent6>
          <a:srgbClr val="5C8AE7"/>
        </a:accent6>
        <a:hlink>
          <a:srgbClr val="6699FF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1821</TotalTime>
  <Words>239</Words>
  <Application>Microsoft Office PowerPoint</Application>
  <PresentationFormat>Custom</PresentationFormat>
  <Paragraphs>103</Paragraphs>
  <Slides>18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 7</dc:creator>
  <cp:lastModifiedBy>WIN 7</cp:lastModifiedBy>
  <cp:revision>200</cp:revision>
  <cp:lastPrinted>1601-01-01T00:00:00Z</cp:lastPrinted>
  <dcterms:created xsi:type="dcterms:W3CDTF">2009-04-16T03:32:33Z</dcterms:created>
  <dcterms:modified xsi:type="dcterms:W3CDTF">2013-11-18T08:27:46Z</dcterms:modified>
</cp:coreProperties>
</file>